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2"/>
  </p:notesMasterIdLst>
  <p:handoutMasterIdLst>
    <p:handoutMasterId r:id="rId13"/>
  </p:handoutMasterIdLst>
  <p:sldIdLst>
    <p:sldId id="347" r:id="rId2"/>
    <p:sldId id="366" r:id="rId3"/>
    <p:sldId id="381" r:id="rId4"/>
    <p:sldId id="382" r:id="rId5"/>
    <p:sldId id="383" r:id="rId6"/>
    <p:sldId id="384" r:id="rId7"/>
    <p:sldId id="385" r:id="rId8"/>
    <p:sldId id="386" r:id="rId9"/>
    <p:sldId id="387" r:id="rId10"/>
    <p:sldId id="388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55" autoAdjust="0"/>
    <p:restoredTop sz="86400" autoAdjust="0"/>
  </p:normalViewPr>
  <p:slideViewPr>
    <p:cSldViewPr>
      <p:cViewPr varScale="1">
        <p:scale>
          <a:sx n="60" d="100"/>
          <a:sy n="60" d="100"/>
        </p:scale>
        <p:origin x="130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419600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241300" y="5791200"/>
            <a:ext cx="8750300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6.5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</a:t>
            </a:r>
            <a:r>
              <a:rPr lang="en-US" altLang="en-US" sz="3400" dirty="0" smtClean="0">
                <a:solidFill>
                  <a:schemeClr val="bg1"/>
                </a:solidFill>
                <a:ea typeface="Arial Black"/>
              </a:rPr>
              <a:t>6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 Sizes</a:t>
            </a:r>
          </a:p>
        </p:txBody>
      </p:sp>
      <p:pic>
        <p:nvPicPr>
          <p:cNvPr id="8" name="Picture 2" descr="The following equation is shown: Effect Size equals absolute value of y bar subscript i minus y bar subscript j over square root of M S E. For two way A N O V A for Drug: square root of M S E equals square root of 55.3 equals 7.44. Caffeine versus Placebo: Effect Size equals absolute value of 39 minus 22 over 7.44 equals 2.28. Theobromine versus Placebo: Effect Size equals absolute value of 41 minus 22 over 7.44 equals 2.55. Theobromine versus Caffeine: Effect Size equals absolute value of 41 minus 39 over 7.44 equals 0.27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7547" y="1409880"/>
            <a:ext cx="7460252" cy="387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04597" y="5396900"/>
            <a:ext cx="8696706" cy="873291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  <a:tabLst>
                <a:tab pos="2173288" algn="l"/>
              </a:tabLst>
            </a:pPr>
            <a:r>
              <a:rPr lang="en-US" dirty="0"/>
              <a:t>Sizable effect for either drug compared to placebo but much smaller effect when compared to each other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961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</a:t>
            </a:r>
            <a:r>
              <a:rPr lang="en-US" dirty="0" smtClean="0"/>
              <a:t>6.5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ANOVA inference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Main effects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CI for means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Pairwise comparisons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Effect size</a:t>
            </a:r>
          </a:p>
        </p:txBody>
      </p:sp>
    </p:spTree>
    <p:extLst>
      <p:ext uri="{BB962C8B-B14F-4D97-AF65-F5344CB8AC3E}">
        <p14:creationId xmlns:p14="http://schemas.microsoft.com/office/powerpoint/2010/main" val="13405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Two-way ANOVA: Main Effects Model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247304" y="1407392"/>
                <a:ext cx="8591895" cy="484100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A more general form of the model for two factors, Factor A (with </a:t>
                </a:r>
                <a:r>
                  <a:rPr lang="en-US" i="1" dirty="0"/>
                  <a:t>I</a:t>
                </a:r>
                <a:r>
                  <a:rPr lang="en-US" dirty="0"/>
                  <a:t> levels) and Factor B (with </a:t>
                </a:r>
                <a:r>
                  <a:rPr lang="en-US" i="1" dirty="0"/>
                  <a:t>J</a:t>
                </a:r>
                <a:r>
                  <a:rPr lang="en-US" dirty="0"/>
                  <a:t> levels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dirty="0" smtClean="0"/>
              </a:p>
              <a:p>
                <a:pPr marL="2801938" indent="0"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(0,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  <a:tabLst>
                    <a:tab pos="2117725" algn="l"/>
                  </a:tabLst>
                </a:pPr>
                <a:r>
                  <a:rPr lang="en-US" dirty="0"/>
                  <a:t>Test Factor A: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=…=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pPr marL="2119313" indent="57150">
                  <a:spcBef>
                    <a:spcPts val="0"/>
                  </a:spcBef>
                  <a:spcAft>
                    <a:spcPts val="1200"/>
                  </a:spcAft>
                  <a:buNone/>
                  <a:tabLst>
                    <a:tab pos="211772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𝑆𝑜𝑚𝑒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  <a:tabLst>
                    <a:tab pos="2117725" algn="l"/>
                  </a:tabLst>
                </a:pPr>
                <a:r>
                  <a:rPr lang="en-US" dirty="0"/>
                  <a:t>Test Factor B: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=…=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𝐽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i="1" dirty="0" smtClean="0">
                  <a:latin typeface="Cambria Math" panose="02040503050406030204" pitchFamily="18" charset="0"/>
                </a:endParaRPr>
              </a:p>
              <a:p>
                <a:pPr marL="2176463" indent="0">
                  <a:buNone/>
                  <a:tabLst>
                    <a:tab pos="211772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𝑆𝑜𝑚𝑒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247304" y="1407392"/>
                <a:ext cx="8591895" cy="4841007"/>
              </a:xfrm>
              <a:blipFill rotWithShape="1">
                <a:blip r:embed="rId2"/>
                <a:stretch>
                  <a:fillRect l="-1278" t="-1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969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Two-Way ANOVA </a:t>
            </a:r>
            <a:r>
              <a:rPr lang="en-US" sz="3200" dirty="0" smtClean="0"/>
              <a:t>Table (complete </a:t>
            </a:r>
            <a:r>
              <a:rPr lang="en-US" sz="3200" dirty="0"/>
              <a:t>block design)</a:t>
            </a:r>
          </a:p>
        </p:txBody>
      </p:sp>
      <p:pic>
        <p:nvPicPr>
          <p:cNvPr id="14" name="Picture 2" descr="A table with four rows and six columns, the column headers are Source; df; S S; M S; F; P. &#10;The data from the table are as follows:&#10;Row 1. Source: Factor A; df: I minus 1; S S: S S A; M S: S S A/ (I minus 1); F: M S A/M S E; P: blank.&#10;Row 2. Source: Factor B; df: J minus 1; S S: S S B; MS: S S B/ (J minus 1); F: M S B/M S E; P: blank.&#10;Row 3. Source: Error; df: (I minus 1) (J minus 1); S S: S S E; M S: S S E/df; F: blank; P: blank.&#10;Row 4. Source: Total; df: IJ minus 1; S S: S S Total; M S: blank; F: blank; P: blank.&#10;All the rows are highlighted.&#10;A text below reads, Factor A: P-value from F subscript I minus 1, (I minus 1) (J minus 1)&#10;Factor B: P-value from F subscript J minus 1, (I minus 1) (J minus 1)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619" y="1638905"/>
            <a:ext cx="8252879" cy="2785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4953000"/>
                <a:ext cx="8610600" cy="124098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Factor A</a:t>
                </a:r>
                <a:r>
                  <a:rPr lang="en-US" i="1" dirty="0"/>
                  <a:t>: P</a:t>
                </a:r>
                <a:r>
                  <a:rPr lang="en-US" dirty="0"/>
                  <a:t>-value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−1,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𝐽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−1)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Factor B: </a:t>
                </a:r>
                <a:r>
                  <a:rPr lang="en-US" i="1" dirty="0"/>
                  <a:t>P</a:t>
                </a:r>
                <a:r>
                  <a:rPr lang="en-US" dirty="0"/>
                  <a:t>-value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𝐽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−1,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𝐽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−1)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953000"/>
                <a:ext cx="8610600" cy="1240982"/>
              </a:xfrm>
              <a:blipFill rotWithShape="1">
                <a:blip r:embed="rId3"/>
                <a:stretch>
                  <a:fillRect l="-1275" t="-4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5948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Example: Frantic Fingers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7852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Four subjects were given a placebo, caffeine, or </a:t>
            </a:r>
            <a:r>
              <a:rPr lang="en-US" sz="2400" dirty="0" err="1"/>
              <a:t>theobromine</a:t>
            </a:r>
            <a:r>
              <a:rPr lang="en-US" sz="2400" dirty="0"/>
              <a:t> (in a random order), and a finger tap rate was recorded after each drug</a:t>
            </a:r>
            <a:r>
              <a:rPr lang="en-US" sz="2400" dirty="0" smtClean="0"/>
              <a:t>.</a:t>
            </a:r>
          </a:p>
          <a:p>
            <a:pPr marL="0" indent="2286000">
              <a:buNone/>
            </a:pPr>
            <a:r>
              <a:rPr lang="en-US" sz="2400" dirty="0"/>
              <a:t>Data are in </a:t>
            </a:r>
            <a:r>
              <a:rPr lang="en-US" sz="2400" dirty="0" smtClean="0"/>
              <a:t>FranticFingers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2400" y="3534488"/>
            <a:ext cx="3048000" cy="231495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Treatment: Drug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Blocks: Subject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Response: Tap </a:t>
            </a:r>
            <a:r>
              <a:rPr lang="en-US" dirty="0" smtClean="0"/>
              <a:t>rate</a:t>
            </a:r>
            <a:endParaRPr lang="en-US" dirty="0"/>
          </a:p>
        </p:txBody>
      </p:sp>
      <p:graphicFrame>
        <p:nvGraphicFramePr>
          <p:cNvPr id="11" name="Table Placeholder 10">
            <a:extLst>
              <a:ext uri="{FF2B5EF4-FFF2-40B4-BE49-F238E27FC236}">
                <a16:creationId xmlns:a16="http://schemas.microsoft.com/office/drawing/2014/main" xmlns="" id="{6FB65524-595D-449F-A049-4D7C78417BCF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1885810081"/>
              </p:ext>
            </p:extLst>
          </p:nvPr>
        </p:nvGraphicFramePr>
        <p:xfrm>
          <a:off x="3344768" y="3486150"/>
          <a:ext cx="5589682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4962">
                  <a:extLst>
                    <a:ext uri="{9D8B030D-6E8A-4147-A177-3AD203B41FA5}">
                      <a16:colId xmlns:a16="http://schemas.microsoft.com/office/drawing/2014/main" xmlns="" val="248196844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348007388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19803543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408502893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98867072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31379002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Drug/Subject</a:t>
                      </a:r>
                      <a:endParaRPr lang="en-US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en-US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en-US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endParaRPr lang="en-US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lang="en-US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Mean</a:t>
                      </a:r>
                      <a:endParaRPr lang="en-US" sz="2000" b="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9975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Placebo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175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Caffeine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39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7993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Theobromine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4835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Mean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en-US" sz="20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2399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281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Two-Way ANOVA for FranticFingers</a:t>
            </a:r>
          </a:p>
        </p:txBody>
      </p:sp>
      <p:pic>
        <p:nvPicPr>
          <p:cNvPr id="8" name="Picture 2" descr="A set of command lines and a table with three rows and five columns, the column headers are Df; Sum Sq; Mean Sq; F value; and Pr (greater than F).&#10;The command lines read, prompt mod F F equals aov (Rate is similar to Drug plus Sub j, data equals Frantic Fingers)&#10;prompt summary (mod F F)&#10;The data from the table are as follows:&#10;Row 1. Drug: Df: 2; Sum Sq: 872; Mean Sq: 436.0; F value: 7.88; Pr (greater than F): 0.020967.&#10;Row 2. Subj: Df: 3; Sum Sq: 5478; Mean Sq: 1826.0; F value: 33.00; Pr (greater than F): 0.000399.&#10;Row 3. Residuals: Df: 6; Sum Sq: 332; Mean Sq: 55.3; F value: blank; Pr (greater than F), blank.&#10;The numbers 0.020967 and 0.000399 are encircled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020" y="1514003"/>
            <a:ext cx="7989775" cy="227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4152900"/>
            <a:ext cx="8610600" cy="19986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Evidence of a difference in means between drugs.</a:t>
            </a:r>
          </a:p>
          <a:p>
            <a:pPr marL="0" indent="0">
              <a:buNone/>
            </a:pPr>
            <a:r>
              <a:rPr lang="en-US" dirty="0"/>
              <a:t>Evidence of a difference in means between subjects. (although we really don’t care much about the test for this blocking factor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28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CI’s for Means after ANOVA</a:t>
            </a:r>
          </a:p>
        </p:txBody>
      </p:sp>
      <p:pic>
        <p:nvPicPr>
          <p:cNvPr id="9" name="Picture 2" descr="An equation labeled C I for mu subscript i reads, y bar subscript i plus or minus t asterisk square root of M S E over square root of n subscript i. Text below the equation reads: Can be applied to either factor. For Drug: M E equals t asterisk square root of M S E over square root of n subscript i equals 2.447 times square root of 55.3 over square root of 4 equals 9.1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8295" y="1501435"/>
            <a:ext cx="6651822" cy="2803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4520453"/>
                <a:ext cx="8610600" cy="1651747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600"/>
                  </a:spcBef>
                  <a:buNone/>
                  <a:tabLst>
                    <a:tab pos="2173288" algn="l"/>
                  </a:tabLst>
                </a:pPr>
                <a:r>
                  <a:rPr lang="en-US" dirty="0"/>
                  <a:t>Placebo: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22±9.1=(12.9 </m:t>
                    </m:r>
                    <m:r>
                      <m:rPr>
                        <m:nor/>
                      </m:rPr>
                      <a:rPr lang="en-US"/>
                      <m:t>to</m:t>
                    </m:r>
                    <m:r>
                      <m:rPr>
                        <m:nor/>
                      </m:rPr>
                      <a:rPr lang="en-US"/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31.1)</m:t>
                    </m:r>
                  </m:oMath>
                </a14:m>
                <a:endParaRPr lang="en-US" dirty="0"/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173288" algn="l"/>
                  </a:tabLst>
                </a:pPr>
                <a:r>
                  <a:rPr lang="en-US" dirty="0"/>
                  <a:t>Caffeine: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39±9.1=(29.9 </m:t>
                    </m:r>
                    <m:r>
                      <m:rPr>
                        <m:nor/>
                      </m:rPr>
                      <a:rPr lang="en-US"/>
                      <m:t>to</m:t>
                    </m:r>
                    <m:r>
                      <m:rPr>
                        <m:nor/>
                      </m:rPr>
                      <a:rPr lang="en-US"/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48.1)</m:t>
                    </m:r>
                  </m:oMath>
                </a14:m>
                <a:endParaRPr lang="en-US" dirty="0"/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173288" algn="l"/>
                  </a:tabLst>
                </a:pPr>
                <a:r>
                  <a:rPr lang="en-US" dirty="0"/>
                  <a:t>Theobromine: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41±9.1=(31.9 </m:t>
                    </m:r>
                    <m:r>
                      <m:rPr>
                        <m:nor/>
                      </m:rPr>
                      <a:rPr lang="en-US"/>
                      <m:t>to</m:t>
                    </m:r>
                    <m:r>
                      <m:rPr>
                        <m:nor/>
                      </m:rPr>
                      <a:rPr lang="en-US"/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50.1)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520453"/>
                <a:ext cx="8610600" cy="1651747"/>
              </a:xfrm>
              <a:blipFill rotWithShape="1">
                <a:blip r:embed="rId3"/>
                <a:stretch>
                  <a:fillRect l="-1203" t="-3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3117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Pairwise Differences (CI)</a:t>
            </a:r>
          </a:p>
        </p:txBody>
      </p:sp>
      <p:pic>
        <p:nvPicPr>
          <p:cNvPr id="8" name="Picture 2" descr="An annotated equation. C I for mu subscript I minus mu subscript j: left parenthesis y bar subscript i minus y bar subscript j right parenthesis plus or minus t asterisk square root of M S E square root of 1 over n subscript i plus 1 over n subscript j.&#10;Caffeine minus Placebo: left parenthesis 39 minus 22 right parenthesis plus or minus 2.447 square root of 332 square root of 1 over 4 plus 1 over 4 equals 17 plus or minus 12.9 equals left parenthesis 4.1 to 29.9 right parenthesi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1326" y="1564255"/>
            <a:ext cx="6275598" cy="2618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4431478"/>
                <a:ext cx="8610600" cy="1816922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600"/>
                  </a:spcBef>
                  <a:buNone/>
                  <a:tabLst>
                    <a:tab pos="2173288" algn="l"/>
                  </a:tabLst>
                </a:pPr>
                <a:r>
                  <a:rPr lang="en-US" dirty="0"/>
                  <a:t>Note: ME is the same for any CI for Drug differences</a:t>
                </a: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173288" algn="l"/>
                  </a:tabLs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Theobromine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dirty="0"/>
                      <m:t>Placebo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41−22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±12.9=(6.1 </m:t>
                    </m:r>
                    <m:r>
                      <m:rPr>
                        <m:nor/>
                      </m:rPr>
                      <a:rPr lang="en-US"/>
                      <m:t>to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31.9)</m:t>
                    </m:r>
                  </m:oMath>
                </a14:m>
                <a:endParaRPr lang="en-US" dirty="0"/>
              </a:p>
              <a:p>
                <a:pPr marL="0" indent="0">
                  <a:spcBef>
                    <a:spcPts val="600"/>
                  </a:spcBef>
                  <a:buNone/>
                  <a:tabLst>
                    <a:tab pos="2173288" algn="l"/>
                  </a:tabLs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Theobromine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dirty="0"/>
                      <m:t>Caffeine</m:t>
                    </m:r>
                  </m:oMath>
                </a14:m>
                <a:r>
                  <a:rPr lang="en-US" dirty="0"/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41−39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±12.9=(−10.9 </m:t>
                    </m:r>
                    <m:r>
                      <m:rPr>
                        <m:nor/>
                      </m:rPr>
                      <a:rPr lang="en-US"/>
                      <m:t>to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14.9)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4431478"/>
                <a:ext cx="8610600" cy="1816922"/>
              </a:xfrm>
              <a:blipFill rotWithShape="1">
                <a:blip r:embed="rId3"/>
                <a:stretch>
                  <a:fillRect l="-1203" t="-3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080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Pairwise Differences (Tests)</a:t>
            </a:r>
          </a:p>
        </p:txBody>
      </p:sp>
      <p:pic>
        <p:nvPicPr>
          <p:cNvPr id="9" name="Picture 2" descr="The following equation is shown: L S D equals t asterisk square root of M S E square root of 1 over n subscript i plus 1 over n subscript j. For Factor A: n subscript i equals J, so L S D equals t asterisk square root of M S E square root of 2 over J. For Factor B: n subscript i equals I, so LSD equals t asterisk square root of MSE square root of 2 over I. For Drug: LSD equals 2.447 asterisk square root of 55.3 square root of 2 over 4 equals 12.9. Means: Placebo, 17. Caffeine, 39. Theobromine, 41.Means for Caffeine and Theobromine is greater than Mean for Placebo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2902" y="1434428"/>
            <a:ext cx="6729379" cy="405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18264" y="5630309"/>
            <a:ext cx="8783673" cy="618091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  <a:tabLst>
                <a:tab pos="2173288" algn="l"/>
              </a:tabLst>
            </a:pPr>
            <a:r>
              <a:rPr lang="en-US" dirty="0"/>
              <a:t>Means for Caffeine and </a:t>
            </a:r>
            <a:r>
              <a:rPr lang="en-US" dirty="0" err="1"/>
              <a:t>Theobromine</a:t>
            </a:r>
            <a:r>
              <a:rPr lang="en-US" dirty="0"/>
              <a:t> &gt; Mean for </a:t>
            </a:r>
            <a:r>
              <a:rPr lang="en-US" dirty="0" smtClean="0"/>
              <a:t>Placebo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74964"/>
      </p:ext>
    </p:extLst>
  </p:cSld>
  <p:clrMapOvr>
    <a:masterClrMapping/>
  </p:clrMapOvr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2990</TotalTime>
  <Words>266</Words>
  <Application>Microsoft Office PowerPoint</Application>
  <PresentationFormat>On-screen Show (4:3)</PresentationFormat>
  <Paragraphs>71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Wingdings</vt:lpstr>
      <vt:lpstr>bergerinvitels3e_lectureslides_ch01_final</vt:lpstr>
      <vt:lpstr>Section 6.5 </vt:lpstr>
      <vt:lpstr>Section 6.5</vt:lpstr>
      <vt:lpstr>Two-way ANOVA: Main Effects Model</vt:lpstr>
      <vt:lpstr>Two-Way ANOVA Table (complete block design)</vt:lpstr>
      <vt:lpstr>Example: Frantic Fingers</vt:lpstr>
      <vt:lpstr>Two-Way ANOVA for FranticFingers</vt:lpstr>
      <vt:lpstr>CI’s for Means after ANOVA</vt:lpstr>
      <vt:lpstr>Pairwise Differences (CI)</vt:lpstr>
      <vt:lpstr>Pairwise Differences (Tests)</vt:lpstr>
      <vt:lpstr>Effect Sizes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6.4</dc:title>
  <dc:creator>Canon</dc:creator>
  <cp:lastModifiedBy>Newton, Andy</cp:lastModifiedBy>
  <cp:revision>593</cp:revision>
  <dcterms:created xsi:type="dcterms:W3CDTF">2015-10-23T14:29:37Z</dcterms:created>
  <dcterms:modified xsi:type="dcterms:W3CDTF">2018-08-30T15:31:56Z</dcterms:modified>
</cp:coreProperties>
</file>